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4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F0554-69F8-BECE-480C-A17C2297A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5BCBC-4343-7E7F-3C56-3FDD5DAF7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6FBD-653D-60B2-A8D7-B2E27E8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27203-A14F-94B8-6C00-45784A52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E687-83B5-B110-0DFB-C183629B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8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46F07-5D42-BF14-B1F8-8ADAACB2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F9751-358C-B6EC-AE11-CB6E1D277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49CB4-9580-8C09-E5C6-75D9BAA3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200C-A90F-9E6F-802E-70C47E45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F25F-73D7-9788-030E-18D4566A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63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7C255-9DFE-6D4B-8FB6-2FE8763E3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BCDD0-B79B-07C4-878C-ED4A683F3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5E1A-E60D-9224-E6F8-1EB02D0D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7BB31-EFBC-66C1-264A-DB31112E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07615-CEC7-B55C-21D7-37304F09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71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5C90-8C3F-C93A-CC16-1FE0B67B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68A44-CF59-123C-F5DB-D5E532F28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C343C-79F2-BA59-0B8F-F4BE167F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1659E-8318-DFFE-F652-06D7F3C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895E5-FE2F-338B-9F7E-02DF7BC4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05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88C4-895D-54C8-261F-8A5AB449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6F5E-5DAE-AD24-EF00-3BA2BF7B4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8F0F1-5B80-142B-DFAE-4F459FB8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A3BC-87E3-33DE-7D52-E337CD0CB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42D75-6277-A68D-4D08-9BFEC035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5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7A8B-D2D0-81DE-4095-192F3CA5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7C60-9DDC-1282-53BC-F330572DA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58F53-F266-CA76-464B-1A4B87578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AF172-8055-E0FC-A20B-538C7285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5C99B-165D-F46B-5C17-2CADC7F7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5769D-4D46-EF0E-FA4B-440A7F4E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23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47D2-0855-7657-2897-2BF6C97B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C0CD6-DBF8-BF0A-29A0-9EB9F5B7C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77C41-5BE7-29E1-0152-EF5313E55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5673F-F1B7-37DD-125B-78E58D77A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0C5EC-A2FB-21A7-0406-3512663EB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49B15F-2014-625D-9E96-D4CA059D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4C78C-B799-F733-3B8B-F7AA9BDB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7ACAFA-AF14-8BD8-8BF9-BD5C6D5E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8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56A1-5BC0-7E0F-B3C8-271C69B0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AD4E3-5663-9E93-1843-421F4AD7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B54F0-DA36-F262-0C35-F6E31FDE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ED9F2-C76F-D7F0-4C45-AB533145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35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8D36E-DA28-4AC9-EDB0-EF5867C5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42BAE-06BD-5A1C-B27D-08BA647C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7EE3B-4B3B-29E5-6794-1C70DFF9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01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B460-6EB5-5D71-B024-F87EA336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5E58C-FD38-3D5A-0AF2-DF7AB30F6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81E53-2347-7031-4615-98398C697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9FFF2-1EF8-C565-58E2-F657510D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43463-0DE0-C55B-44D1-5849ED48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09010-B9F0-FDC5-C3E4-3103792A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68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1829-863A-6FCC-3DF1-D6137212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90AC0-B1FD-572A-7D39-E6410D3C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4ACC2-305B-0B7A-76A8-7C7C60BD6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A2048-87E6-D58B-7188-2387A241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1C8FE-1906-3C5C-18CE-10EB7367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440F9-64BF-2453-0F13-BAE01E3A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4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CF269-9A74-CB65-4F84-4091B8B1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520B7-D5B6-9026-CBE8-251C7E5F4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4A1EC-AC99-2CDF-9026-15EE97FF7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3D6F57-65CC-4BD5-BD76-ECDF56857B67}" type="datetimeFigureOut">
              <a:rPr lang="en-AU" smtClean="0"/>
              <a:t>12/04/2026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AB7B7-C6DB-4BED-B895-375A2FF4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77D54-DF86-4395-967A-450E561B4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59A0B0-1E9D-40BC-ABA4-D7DFB5C38A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507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image" Target="../media/image5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quarry at night&#10;&#10;AI-generated content may be incorrect.">
            <a:extLst>
              <a:ext uri="{FF2B5EF4-FFF2-40B4-BE49-F238E27FC236}">
                <a16:creationId xmlns:a16="http://schemas.microsoft.com/office/drawing/2014/main" id="{9442AE44-0005-D27A-B829-DD354468F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0" b="11004"/>
          <a:stretch/>
        </p:blipFill>
        <p:spPr>
          <a:xfrm>
            <a:off x="-522768" y="0"/>
            <a:ext cx="132375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FFCEF-3DF5-7250-32C9-7BDF61A01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508" y="208246"/>
            <a:ext cx="10595296" cy="1678166"/>
          </a:xfrm>
        </p:spPr>
        <p:txBody>
          <a:bodyPr>
            <a:normAutofit fontScale="90000"/>
          </a:bodyPr>
          <a:lstStyle/>
          <a:p>
            <a:r>
              <a:rPr lang="en-AU" sz="6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CERRO BLANCO MINING COMPANY</a:t>
            </a:r>
            <a:br>
              <a:rPr lang="en-AU" sz="6000" dirty="0"/>
            </a:b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34D23-6FA8-57ED-5430-74F9AFEE9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156" y="1227835"/>
            <a:ext cx="9144000" cy="550512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rgbClr val="FFFF00"/>
                </a:solidFill>
              </a:rPr>
              <a:t>Calcium Carbonate Expansion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130DF-5805-248B-1264-A9705FEC57A3}"/>
              </a:ext>
            </a:extLst>
          </p:cNvPr>
          <p:cNvSpPr txBox="1"/>
          <p:nvPr/>
        </p:nvSpPr>
        <p:spPr>
          <a:xfrm>
            <a:off x="1325460" y="4580656"/>
            <a:ext cx="102864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Operating Industrial Mineral Producer — Expansion Capital Opportunity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Operating calcium carbonate mine in Chile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Existing industrial customers and revenue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Phase I expansion increases production 4×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Defined resource with significant scale potential</a:t>
            </a:r>
          </a:p>
          <a:p>
            <a:endParaRPr lang="en-AU" dirty="0"/>
          </a:p>
        </p:txBody>
      </p:sp>
      <p:pic>
        <p:nvPicPr>
          <p:cNvPr id="4" name="Opening page">
            <a:hlinkClick r:id="" action="ppaction://media"/>
            <a:extLst>
              <a:ext uri="{FF2B5EF4-FFF2-40B4-BE49-F238E27FC236}">
                <a16:creationId xmlns:a16="http://schemas.microsoft.com/office/drawing/2014/main" id="{58E0BE9B-6FA9-4469-3E1F-6B3A7141A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61582" y="7918334"/>
            <a:ext cx="406400" cy="406400"/>
          </a:xfrm>
          <a:prstGeom prst="rect">
            <a:avLst/>
          </a:prstGeom>
        </p:spPr>
      </p:pic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B319FBA9-DFAA-075F-495B-D9C961AC47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8809" y="7289291"/>
            <a:ext cx="46885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0218-91F0-6E04-D41D-325AFF4F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VALUE TRANSFORMATION</a:t>
            </a:r>
            <a:br>
              <a:rPr lang="en-AU" dirty="0"/>
            </a:br>
            <a:r>
              <a:rPr lang="en-AU" dirty="0">
                <a:solidFill>
                  <a:srgbClr val="0070C0"/>
                </a:solidFill>
              </a:rPr>
              <a:t>From Volume to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90E81-3B67-08D4-9DE0-0A741F815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134572"/>
          </a:xfrm>
        </p:spPr>
        <p:txBody>
          <a:bodyPr/>
          <a:lstStyle/>
          <a:p>
            <a:r>
              <a:rPr lang="en-US" b="1" dirty="0"/>
              <a:t>Current Product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Lump calcium carbonate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Post Expansion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Premium fines product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Higher purity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Expanded industrial applications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Greatly improved pricing and margins</a:t>
            </a:r>
          </a:p>
          <a:p>
            <a:endParaRPr lang="en-AU" dirty="0"/>
          </a:p>
        </p:txBody>
      </p:sp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5E01BAB4-DCF7-8B09-9D3F-71AE8E44B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632" y="7403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CC15-386F-C3E8-B24B-E17877815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PRODUCTION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A0449-277F-E592-AC72-DC4543FD3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0966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b="1" dirty="0"/>
              <a:t>Production Growth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dirty="0"/>
              <a:t>Current production: 12,000 </a:t>
            </a:r>
            <a:r>
              <a:rPr lang="en-US" dirty="0" err="1"/>
              <a:t>tpm</a:t>
            </a:r>
            <a:endParaRPr lang="en-US" dirty="0"/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dirty="0"/>
              <a:t>Capital constrained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dirty="0"/>
              <a:t>Phase I production: 40,000 </a:t>
            </a:r>
            <a:r>
              <a:rPr lang="en-US" dirty="0" err="1"/>
              <a:t>tpm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/>
              <a:t>Over 330% increase in production capacity.</a:t>
            </a:r>
          </a:p>
          <a:p>
            <a:pPr>
              <a:lnSpc>
                <a:spcPct val="160000"/>
              </a:lnSpc>
            </a:pPr>
            <a:r>
              <a:rPr lang="en-US" dirty="0"/>
              <a:t>Discussions underway with Mines Department for hugely increased mining permit (over 100,000 </a:t>
            </a:r>
            <a:r>
              <a:rPr lang="en-US" dirty="0" err="1"/>
              <a:t>tpm</a:t>
            </a:r>
            <a:r>
              <a:rPr lang="en-US" dirty="0"/>
              <a:t>) including environmentally focused upstream processing facility.</a:t>
            </a:r>
          </a:p>
          <a:p>
            <a:endParaRPr lang="en-AU" dirty="0"/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38187611-C2A6-04DA-1AC0-5DCB183B9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013" y="7369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8253-88BF-3686-AED2-8633DB2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CAPITAL DEPLOYMENT</a:t>
            </a:r>
            <a:br>
              <a:rPr lang="en-AU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  <a:highlight>
                  <a:srgbClr val="FFFF00"/>
                </a:highlight>
              </a:rPr>
              <a:t>Expansion Capital — US$12 Million</a:t>
            </a:r>
            <a:endParaRPr lang="en-AU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D8B3E-DC4F-A331-D3B8-C19AC66F8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Efficient Capital allocation:</a:t>
            </a:r>
          </a:p>
          <a:p>
            <a:pPr marL="0" indent="0">
              <a:buNone/>
            </a:pPr>
            <a:endParaRPr lang="en-US" sz="3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Multiple processing plant purchases&amp; installation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Materials handling equipment expansion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Working capital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Further Geological study to define substantially greater resource availability driving increased production over increased lifetime and higher asset valuation.</a:t>
            </a:r>
          </a:p>
          <a:p>
            <a:endParaRPr lang="en-AU" dirty="0"/>
          </a:p>
        </p:txBody>
      </p:sp>
      <p:pic>
        <p:nvPicPr>
          <p:cNvPr id="5" name="slide 12">
            <a:hlinkClick r:id="" action="ppaction://media"/>
            <a:extLst>
              <a:ext uri="{FF2B5EF4-FFF2-40B4-BE49-F238E27FC236}">
                <a16:creationId xmlns:a16="http://schemas.microsoft.com/office/drawing/2014/main" id="{ECD83813-53AD-9887-B2D6-00B1A9C98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692" y="7044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8000">
        <p:fade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B3F85-EF41-C47E-9686-EFEBE6DE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FINANCIAL GROWTH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FF91C-58B5-10EA-809A-D337509B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307"/>
            <a:ext cx="10515600" cy="397922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Financial Growth Potential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Significant revenue growth post commissioning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Operating leverage from higher throughput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Margin uplift from fines product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Strong projected cash generation;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~ US$9 million NPAT current calendar year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~ US$15 million NPAT subsequent full year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Substantial ore-body supports future production expansion (15 years at forecast production levels)</a:t>
            </a:r>
          </a:p>
          <a:p>
            <a:endParaRPr lang="en-AU" dirty="0"/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7A8C9D74-2058-343A-BE92-4106D02FD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848" y="74706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2B7-3078-F4EA-56C9-1D70FB82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RISK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46BA3-E52C-3233-6C6C-577EFC5B5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868"/>
            <a:ext cx="9536085" cy="490000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AU" b="1" dirty="0"/>
              <a:t>De-Risked Growth Profile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Successfully operating business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Proven extraction capability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Highly qualified and experienced local owner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Fully owned mining leases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Existing substantial customers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Defined geological resource (15 years @ forecast production)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AU" sz="2400" dirty="0"/>
              <a:t>Simple and easily expanded modular plant installation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slide 14">
            <a:hlinkClick r:id="" action="ppaction://media"/>
            <a:extLst>
              <a:ext uri="{FF2B5EF4-FFF2-40B4-BE49-F238E27FC236}">
                <a16:creationId xmlns:a16="http://schemas.microsoft.com/office/drawing/2014/main" id="{65912922-8D43-FDEA-BD6A-EFD73ABF2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7395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721E5-A267-2AB6-2574-D1B81FF6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STRATEGIC 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D9DF5-39A0-5E21-B1F9-BE8445E0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954"/>
            <a:ext cx="8413865" cy="472140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highlight>
                  <a:srgbClr val="FFFF00"/>
                </a:highlight>
              </a:rPr>
              <a:t>Highly Strategic Industrial Supply Platform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/>
              <a:t>Supports Chilean glass industry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/>
              <a:t> Growing Mining and metallurgical demand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/>
              <a:t> Critical Agricultural applications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/>
              <a:t> Future quicklime expansion potential – scarce but essential processing input for largest Copper producing country.</a:t>
            </a:r>
          </a:p>
          <a:p>
            <a:endParaRPr lang="en-AU" dirty="0"/>
          </a:p>
        </p:txBody>
      </p:sp>
      <p:pic>
        <p:nvPicPr>
          <p:cNvPr id="4" name="slide 15">
            <a:hlinkClick r:id="" action="ppaction://media"/>
            <a:extLst>
              <a:ext uri="{FF2B5EF4-FFF2-40B4-BE49-F238E27FC236}">
                <a16:creationId xmlns:a16="http://schemas.microsoft.com/office/drawing/2014/main" id="{B4DD6569-BC1D-FC8E-DDA1-6D669353F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3743" y="7532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CBA1-7F13-9CFB-3E1A-C91421A1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DEVELOPMENT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31683-C33D-B3EC-4869-47045A84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686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Fast Track to Expanded Production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Engineering Completed and procurement phase ready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Plant installation (~4 weeks)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Commissioning (~2 months)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Ramp-up to full production over 2 months </a:t>
            </a:r>
          </a:p>
          <a:p>
            <a:endParaRPr lang="en-AU" dirty="0"/>
          </a:p>
        </p:txBody>
      </p:sp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id="{7EA65D34-772C-1BAE-18CB-F0C164BB1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8415" y="7529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CE07-6592-C849-003C-9D01C234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5" y="21814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dirty="0">
                <a:solidFill>
                  <a:srgbClr val="0070C0"/>
                </a:solidFill>
              </a:rPr>
              <a:t>MANAGEMENT &amp; ADVISORS</a:t>
            </a:r>
            <a:br>
              <a:rPr lang="en-AU" dirty="0"/>
            </a:br>
            <a:r>
              <a:rPr lang="en-US" sz="3600" dirty="0"/>
              <a:t>Demonstrated Leadership and Advisory Team</a:t>
            </a:r>
            <a:endParaRPr lang="en-AU" dirty="0"/>
          </a:p>
        </p:txBody>
      </p:sp>
      <p:pic>
        <p:nvPicPr>
          <p:cNvPr id="5" name="Picture 4" descr="A person holding an object&#10;&#10;AI-generated content may be incorrect.">
            <a:extLst>
              <a:ext uri="{FF2B5EF4-FFF2-40B4-BE49-F238E27FC236}">
                <a16:creationId xmlns:a16="http://schemas.microsoft.com/office/drawing/2014/main" id="{59F7CEC0-230B-5DD2-CE0A-ED9E45491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" y="1613395"/>
            <a:ext cx="5079401" cy="4093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37AB4C-9C92-0470-A299-EAE0C1F5882D}"/>
              </a:ext>
            </a:extLst>
          </p:cNvPr>
          <p:cNvSpPr txBox="1"/>
          <p:nvPr/>
        </p:nvSpPr>
        <p:spPr>
          <a:xfrm>
            <a:off x="1778923" y="5775251"/>
            <a:ext cx="2828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Minera Cerro Blanco </a:t>
            </a:r>
            <a:r>
              <a:rPr lang="en-US" dirty="0" err="1">
                <a:highlight>
                  <a:srgbClr val="FFFF00"/>
                </a:highlight>
              </a:rPr>
              <a:t>SpA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dirty="0"/>
              <a:t>Claudio Lamas </a:t>
            </a:r>
          </a:p>
          <a:p>
            <a:pPr marL="0" indent="0">
              <a:buNone/>
            </a:pPr>
            <a:r>
              <a:rPr lang="en-US" dirty="0"/>
              <a:t>Founder &amp; Mining Engineer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FDD64-0551-50CF-33C0-0F7B67B1A40E}"/>
              </a:ext>
            </a:extLst>
          </p:cNvPr>
          <p:cNvSpPr txBox="1"/>
          <p:nvPr/>
        </p:nvSpPr>
        <p:spPr>
          <a:xfrm>
            <a:off x="6633556" y="5706687"/>
            <a:ext cx="5353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Pinnacle Equities Pty Ltd</a:t>
            </a:r>
          </a:p>
          <a:p>
            <a:r>
              <a:rPr lang="en-US" dirty="0"/>
              <a:t>Robert Turkington — Advisor (Australia)</a:t>
            </a:r>
            <a:br>
              <a:rPr lang="en-US" dirty="0"/>
            </a:br>
            <a:r>
              <a:rPr lang="en-US" dirty="0"/>
              <a:t>Juan </a:t>
            </a:r>
            <a:r>
              <a:rPr lang="en-US" dirty="0" err="1"/>
              <a:t>Dagach</a:t>
            </a:r>
            <a:r>
              <a:rPr lang="en-US" dirty="0"/>
              <a:t> — Operations &amp; Plant Specialist (Chile)</a:t>
            </a:r>
          </a:p>
          <a:p>
            <a:endParaRPr lang="en-AU" dirty="0"/>
          </a:p>
        </p:txBody>
      </p:sp>
      <p:pic>
        <p:nvPicPr>
          <p:cNvPr id="12" name="Picture 11" descr="A couple of men standing in a desert&#10;&#10;AI-generated content may be incorrect.">
            <a:extLst>
              <a:ext uri="{FF2B5EF4-FFF2-40B4-BE49-F238E27FC236}">
                <a16:creationId xmlns:a16="http://schemas.microsoft.com/office/drawing/2014/main" id="{7F14747D-7404-1E20-0989-F5C63D526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56" y="1647931"/>
            <a:ext cx="4214553" cy="4033384"/>
          </a:xfrm>
          <a:prstGeom prst="rect">
            <a:avLst/>
          </a:prstGeom>
        </p:spPr>
      </p:pic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781F946B-E005-ACF3-3EFC-3D311974F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1013" y="75712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6AD82-695B-E9DF-1016-C61CD2C7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INVESTMENT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43DB-FD1C-3C26-9F1B-F17323E21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46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 </a:t>
            </a:r>
            <a:r>
              <a:rPr lang="en-US" b="1" dirty="0">
                <a:highlight>
                  <a:srgbClr val="FFFF00"/>
                </a:highlight>
              </a:rPr>
              <a:t>Strong Investment Case —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Strong Growth Narrative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Operating asset with substantial expansion upside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Significant production and margin growth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 resource base supports long-term value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Suitable for funds, development finance and strategic partnerships</a:t>
            </a:r>
          </a:p>
          <a:p>
            <a:endParaRPr lang="en-AU" dirty="0"/>
          </a:p>
        </p:txBody>
      </p:sp>
      <p:pic>
        <p:nvPicPr>
          <p:cNvPr id="4" name="Slide 18">
            <a:hlinkClick r:id="" action="ppaction://media"/>
            <a:extLst>
              <a:ext uri="{FF2B5EF4-FFF2-40B4-BE49-F238E27FC236}">
                <a16:creationId xmlns:a16="http://schemas.microsoft.com/office/drawing/2014/main" id="{D785E116-8AD3-44AB-87B8-1C897CF64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7321" y="7537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9A58B-FAD5-0D88-8559-F27208F4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8FC3-9046-3E12-CAAC-8FF7911AC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Next Steps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dirty="0" err="1">
                <a:solidFill>
                  <a:srgbClr val="FF0000"/>
                </a:solidFill>
              </a:rPr>
              <a:t>Cía</a:t>
            </a:r>
            <a:r>
              <a:rPr lang="en-AU" dirty="0">
                <a:solidFill>
                  <a:srgbClr val="FF0000"/>
                </a:solidFill>
              </a:rPr>
              <a:t>. Minera Cerro Blanco </a:t>
            </a:r>
            <a:r>
              <a:rPr lang="en-AU" dirty="0" err="1">
                <a:solidFill>
                  <a:srgbClr val="FF0000"/>
                </a:solidFill>
              </a:rPr>
              <a:t>SpA</a:t>
            </a:r>
            <a:endParaRPr lang="en-AU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AU" dirty="0"/>
            </a:br>
            <a:r>
              <a:rPr lang="en-AU" dirty="0"/>
              <a:t>Advisor: 	Pinnacle Equities Pty Ltd</a:t>
            </a:r>
          </a:p>
          <a:p>
            <a:pPr marL="0" indent="0">
              <a:buNone/>
            </a:pPr>
            <a:r>
              <a:rPr lang="en-AU" dirty="0"/>
              <a:t>		Robert Turkington — Australia</a:t>
            </a:r>
          </a:p>
          <a:p>
            <a:pPr marL="0" indent="0">
              <a:buNone/>
            </a:pPr>
            <a:r>
              <a:rPr lang="en-AU" dirty="0"/>
              <a:t>		Email:  Robert.Turkington@pinnaclequities.com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Extensive technical and financial data available for due diligence.</a:t>
            </a:r>
          </a:p>
          <a:p>
            <a:endParaRPr lang="en-AU" dirty="0"/>
          </a:p>
        </p:txBody>
      </p:sp>
      <p:pic>
        <p:nvPicPr>
          <p:cNvPr id="4" name="slide 19">
            <a:hlinkClick r:id="" action="ppaction://media"/>
            <a:extLst>
              <a:ext uri="{FF2B5EF4-FFF2-40B4-BE49-F238E27FC236}">
                <a16:creationId xmlns:a16="http://schemas.microsoft.com/office/drawing/2014/main" id="{81EEC2EC-7980-EAE7-1E04-1D798BDFF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4591" y="7334542"/>
            <a:ext cx="406400" cy="406400"/>
          </a:xfrm>
          <a:prstGeom prst="rect">
            <a:avLst/>
          </a:prstGeom>
        </p:spPr>
      </p:pic>
      <p:pic>
        <p:nvPicPr>
          <p:cNvPr id="5" name="Slide 19">
            <a:hlinkClick r:id="" action="ppaction://media"/>
            <a:extLst>
              <a:ext uri="{FF2B5EF4-FFF2-40B4-BE49-F238E27FC236}">
                <a16:creationId xmlns:a16="http://schemas.microsoft.com/office/drawing/2014/main" id="{06B89FB4-CEB4-1918-48FB-64101C6CB8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2665" y="7537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7859A6-C8C0-C20D-2D15-BD9534DDA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6" t="31317" r="17239" b="15698"/>
          <a:stretch/>
        </p:blipFill>
        <p:spPr bwMode="auto">
          <a:xfrm>
            <a:off x="3878510" y="1506803"/>
            <a:ext cx="8313490" cy="5129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9E574-5903-C06C-6F44-FBE08240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Investment Thesis  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Growth Capital, </a:t>
            </a:r>
            <a:r>
              <a:rPr lang="en-US" dirty="0">
                <a:solidFill>
                  <a:srgbClr val="0070C0"/>
                </a:solidFill>
                <a:highlight>
                  <a:srgbClr val="FFFF00"/>
                </a:highlight>
              </a:rPr>
              <a:t>Not Exploration Risk</a:t>
            </a:r>
            <a:endParaRPr lang="en-AU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1647523-8BD9-DED2-8E6C-47ED13B169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8879" y="2361868"/>
            <a:ext cx="6619262" cy="18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Existing operating mine with commercial sales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US$12M expansion unlocks major production growth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Processing plant converts volume into higher margins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Large resource base supports long-term scale</a:t>
            </a:r>
          </a:p>
        </p:txBody>
      </p:sp>
      <p:pic>
        <p:nvPicPr>
          <p:cNvPr id="8" name="Slide 2">
            <a:hlinkClick r:id="" action="ppaction://media"/>
            <a:extLst>
              <a:ext uri="{FF2B5EF4-FFF2-40B4-BE49-F238E27FC236}">
                <a16:creationId xmlns:a16="http://schemas.microsoft.com/office/drawing/2014/main" id="{EC379F64-1CCF-7AF2-4D0E-30105A67B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9971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8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8000">
        <p:fade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90BF-6BA7-FBC3-43C9-B6F7C3A1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000"/>
            <a:ext cx="10515600" cy="105024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0070C0"/>
                </a:solidFill>
              </a:rPr>
              <a:t>Operating Asset = Proven Execution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183011-9E82-0DB0-6D13-7124EF9AE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1745" y="1431917"/>
            <a:ext cx="7323631" cy="14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 production approximately 12,000 tons per month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Active extraction and logistics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Industrial customer supply already underway</a:t>
            </a:r>
          </a:p>
        </p:txBody>
      </p:sp>
      <p:pic>
        <p:nvPicPr>
          <p:cNvPr id="8" name="Picture 7" descr="A group of cars in a snowy area&#10;&#10;AI-generated content may be incorrect.">
            <a:extLst>
              <a:ext uri="{FF2B5EF4-FFF2-40B4-BE49-F238E27FC236}">
                <a16:creationId xmlns:a16="http://schemas.microsoft.com/office/drawing/2014/main" id="{F8103507-AF60-4992-EDBE-9152DA558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3" y="3070369"/>
            <a:ext cx="4468537" cy="3351403"/>
          </a:xfrm>
          <a:prstGeom prst="rect">
            <a:avLst/>
          </a:prstGeom>
        </p:spPr>
      </p:pic>
      <p:pic>
        <p:nvPicPr>
          <p:cNvPr id="10" name="Picture 9" descr="A large rocky landscape with a blue sky&#10;&#10;AI-generated content may be incorrect.">
            <a:extLst>
              <a:ext uri="{FF2B5EF4-FFF2-40B4-BE49-F238E27FC236}">
                <a16:creationId xmlns:a16="http://schemas.microsoft.com/office/drawing/2014/main" id="{460B4B90-6370-AA73-F815-055F79311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/>
          <a:stretch/>
        </p:blipFill>
        <p:spPr>
          <a:xfrm>
            <a:off x="771745" y="3070370"/>
            <a:ext cx="4977146" cy="3351402"/>
          </a:xfrm>
          <a:prstGeom prst="rect">
            <a:avLst/>
          </a:prstGeom>
        </p:spPr>
      </p:pic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6B111449-BBD4-474B-ED6B-42575AA5B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7374" y="7537742"/>
            <a:ext cx="406400" cy="406400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089B519A-9298-55E2-E062-55204964A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7092" y="7334542"/>
            <a:ext cx="406400" cy="406400"/>
          </a:xfrm>
          <a:prstGeom prst="rect">
            <a:avLst/>
          </a:prstGeom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BCC0E78B-13D8-5ADC-881D-049E48046F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8833" y="7537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3C15-B9BC-5600-F358-B1356472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Strategic Location — Central Chile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49F97C0-6F3A-835B-A1C7-C569B8886B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47257" y="1484224"/>
            <a:ext cx="5955476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Located approximately 122 km north of La Serena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Direct access via Pan-American Highway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Close proximity to industrial customers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Mining concessions include Carolina 1–200</a:t>
            </a:r>
          </a:p>
        </p:txBody>
      </p:sp>
      <p:pic>
        <p:nvPicPr>
          <p:cNvPr id="6" name="Picture 5" descr="A map of a mountain&#10;&#10;AI-generated content may be incorrect.">
            <a:extLst>
              <a:ext uri="{FF2B5EF4-FFF2-40B4-BE49-F238E27FC236}">
                <a16:creationId xmlns:a16="http://schemas.microsoft.com/office/drawing/2014/main" id="{AA1F7B88-E91A-9A97-F606-FD224B7B9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66" y="1346662"/>
            <a:ext cx="3509377" cy="5311198"/>
          </a:xfrm>
          <a:prstGeom prst="rect">
            <a:avLst/>
          </a:prstGeom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9618F261-A22D-7F8C-4C98-947898799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0364" y="7087872"/>
            <a:ext cx="406400" cy="406400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771911D4-216E-463B-0B6B-D15A75B696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0202" y="7494272"/>
            <a:ext cx="406400" cy="406400"/>
          </a:xfrm>
          <a:prstGeom prst="rect">
            <a:avLst/>
          </a:prstGeom>
        </p:spPr>
      </p:pic>
      <p:pic>
        <p:nvPicPr>
          <p:cNvPr id="7" name="Slide 4">
            <a:hlinkClick r:id="" action="ppaction://media"/>
            <a:extLst>
              <a:ext uri="{FF2B5EF4-FFF2-40B4-BE49-F238E27FC236}">
                <a16:creationId xmlns:a16="http://schemas.microsoft.com/office/drawing/2014/main" id="{B3A735EE-9435-4D52-A43B-F32937617B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2389" y="7445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94A0-F474-F38F-25EB-AE995EAC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Geological Foundation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  <a:highlight>
                  <a:srgbClr val="FFFF00"/>
                </a:highlight>
              </a:rPr>
              <a:t>High Purity Calcium Carbonate</a:t>
            </a:r>
            <a:endParaRPr lang="en-AU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52790-856E-42E7-C311-73F02518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5" y="2105637"/>
            <a:ext cx="10515600" cy="380021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Marine sedimentary deposit (Coquinas Blancas &amp; Pardas)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Independent geological modelling completed (JORC standard)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12 drill holes confirm continuity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High-grade industrial mineral suitable for multiple industries</a:t>
            </a:r>
          </a:p>
          <a:p>
            <a:endParaRPr lang="en-AU" dirty="0"/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ED49F288-AFEA-2455-EF5E-F0A797FB6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6103" y="7386740"/>
            <a:ext cx="406400" cy="406400"/>
          </a:xfrm>
          <a:prstGeom prst="rect">
            <a:avLst/>
          </a:prstGeom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2542539E-0EAA-932B-DCBE-C4A05BBFCA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2430" y="7386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6A82-2657-0316-508E-6A0FD300E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Resource Scale — Platform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F5497-E40C-DA1B-F423-D76D5778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34" y="1828801"/>
            <a:ext cx="4387150" cy="4242680"/>
          </a:xfrm>
        </p:spPr>
        <p:txBody>
          <a:bodyPr>
            <a:normAutofit fontScale="92500" lnSpcReduction="10000"/>
          </a:bodyPr>
          <a:lstStyle/>
          <a:p>
            <a:r>
              <a:rPr lang="en-AU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Defined Resource</a:t>
            </a:r>
            <a:endParaRPr lang="en-AU" sz="2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Coquinas Blancas: 9.4 Mt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Coquinas Pardas: 2.75 Mt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Total defined resource over 65Ha: approximately 12.1 Mt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Provides 15 years of production @ Phase 1 expanded levels</a:t>
            </a:r>
          </a:p>
          <a:p>
            <a:r>
              <a:rPr lang="en-AU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Expansion Potential</a:t>
            </a:r>
            <a:endParaRPr lang="en-AU" sz="2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Greater than 180 Mt indicated across 1,500 area of Leases provides limitless supply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Drives potential for diversification of upstream processing</a:t>
            </a:r>
          </a:p>
          <a:p>
            <a:endParaRPr lang="en-AU" dirty="0"/>
          </a:p>
        </p:txBody>
      </p:sp>
      <p:pic>
        <p:nvPicPr>
          <p:cNvPr id="5" name="Picture 4" descr="A graph of a diagram&#10;&#10;AI-generated content may be incorrect.">
            <a:extLst>
              <a:ext uri="{FF2B5EF4-FFF2-40B4-BE49-F238E27FC236}">
                <a16:creationId xmlns:a16="http://schemas.microsoft.com/office/drawing/2014/main" id="{46FC9BBC-A1CA-FA33-2424-07051B91F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61" y="1690688"/>
            <a:ext cx="7005986" cy="4693487"/>
          </a:xfrm>
          <a:prstGeom prst="rect">
            <a:avLst/>
          </a:prstGeom>
        </p:spPr>
      </p:pic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18965EAF-5A4E-3A37-A4C7-E6F8466B9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6378" y="7462241"/>
            <a:ext cx="406400" cy="406400"/>
          </a:xfrm>
          <a:prstGeom prst="rect">
            <a:avLst/>
          </a:prstGeom>
        </p:spPr>
      </p:pic>
      <p:pic>
        <p:nvPicPr>
          <p:cNvPr id="6" name="slide 6">
            <a:hlinkClick r:id="" action="ppaction://media"/>
            <a:extLst>
              <a:ext uri="{FF2B5EF4-FFF2-40B4-BE49-F238E27FC236}">
                <a16:creationId xmlns:a16="http://schemas.microsoft.com/office/drawing/2014/main" id="{F06E091B-26B4-EE20-609E-21B72E615E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589" y="7403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DC5C5-8B56-E879-B9E9-26208202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Local Industrial Calcium Carbonate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04880-9240-119F-A296-9BFFEDD2A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sectors:</a:t>
            </a:r>
          </a:p>
          <a:p>
            <a:pPr lvl="1"/>
            <a:r>
              <a:rPr lang="en-US" dirty="0"/>
              <a:t>Glass manufacturing</a:t>
            </a:r>
          </a:p>
          <a:p>
            <a:pPr lvl="1"/>
            <a:r>
              <a:rPr lang="en-US" dirty="0"/>
              <a:t>Mining and metallurgy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Cement and industrial fillers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Demand exists today — </a:t>
            </a:r>
            <a:r>
              <a:rPr lang="en-US" dirty="0">
                <a:highlight>
                  <a:srgbClr val="FFFF00"/>
                </a:highlight>
              </a:rPr>
              <a:t>production capacity is the constraint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Detailed Chilean Market Analysis available to genuine enquirers.</a:t>
            </a:r>
          </a:p>
          <a:p>
            <a:endParaRPr lang="en-AU" dirty="0"/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4F848BB8-AED9-BDB6-F5C4-214E4B1CF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3509" y="7470630"/>
            <a:ext cx="406400" cy="406400"/>
          </a:xfrm>
          <a:prstGeom prst="rect">
            <a:avLst/>
          </a:prstGeom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9611A9ED-B5F8-2C51-055E-24CA9C1D9F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0426" y="7537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3930-706F-A1AE-8ADB-8A3A3759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02" y="228311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Substantial Existing Industrial Customers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FFE9AC3-BEF7-9019-A225-6278A3F2CE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88455" y="1688967"/>
            <a:ext cx="4125490" cy="419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Purchase orders from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CrisToro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Purchase orders from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CristalChile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Supply contracts with Chilean glass producers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800" dirty="0">
                <a:latin typeface="Arial" panose="020B0604020202020204" pitchFamily="34" charset="0"/>
              </a:rPr>
              <a:t>Contract with CAP being finalized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Secure cash flow from substantial customers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Huge Customer demand supports expansion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Industrial market already established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114E3-6214-6475-1BDA-26D1DF11A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17" t="8864" r="39176" b="27516"/>
          <a:stretch/>
        </p:blipFill>
        <p:spPr bwMode="auto">
          <a:xfrm>
            <a:off x="4688378" y="1553874"/>
            <a:ext cx="3715697" cy="4167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832000-9154-305A-1952-E3852443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59" t="14774" r="39730" b="14910"/>
          <a:stretch/>
        </p:blipFill>
        <p:spPr bwMode="auto">
          <a:xfrm rot="1039795">
            <a:off x="7877647" y="2011513"/>
            <a:ext cx="3190727" cy="4082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9BDDC71E-2C3B-118E-939B-4D72186D8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4205" y="74370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CC3A9-7025-C17E-C5A6-DB448D149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5" t="31317" r="17240" b="15698"/>
          <a:stretch/>
        </p:blipFill>
        <p:spPr bwMode="auto">
          <a:xfrm>
            <a:off x="3724102" y="1325313"/>
            <a:ext cx="8339268" cy="5478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1EF9C-BF15-041E-72DA-6CF03115F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Processing Plant — Margin Expansion Engine</a:t>
            </a: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A0790C4-1B5C-49AB-8D0B-76630B832C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1912997"/>
            <a:ext cx="4822767" cy="25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Crushing and grinding circuit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Magnetic separation reduces iron content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Enables premium fines product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800" dirty="0">
                <a:latin typeface="Arial" panose="020B0604020202020204" pitchFamily="34" charset="0"/>
              </a:rPr>
              <a:t>High degree of materials handling    automation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Simple Scalable engineering design</a:t>
            </a:r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FFCF9BDF-FC6D-882E-F0D0-EE505022B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7028" y="7529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</p:transition>
    </mc:Choice>
    <mc:Fallback xmlns="">
      <p:transition spd="med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3135</TotalTime>
  <Words>738</Words>
  <Application>Microsoft Office PowerPoint</Application>
  <PresentationFormat>Widescreen</PresentationFormat>
  <Paragraphs>146</Paragraphs>
  <Slides>19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Wingdings</vt:lpstr>
      <vt:lpstr>Office Theme</vt:lpstr>
      <vt:lpstr>CERRO BLANCO MINING COMPANY </vt:lpstr>
      <vt:lpstr>Investment Thesis   Growth Capital, Not Exploration Risk</vt:lpstr>
      <vt:lpstr>Operating Asset = Proven Execution</vt:lpstr>
      <vt:lpstr>Strategic Location — Central Chile</vt:lpstr>
      <vt:lpstr>Geological Foundation High Purity Calcium Carbonate</vt:lpstr>
      <vt:lpstr>Resource Scale — Platform Opportunity</vt:lpstr>
      <vt:lpstr>Local Industrial Calcium Carbonate Demand</vt:lpstr>
      <vt:lpstr>Substantial Existing Industrial Customers</vt:lpstr>
      <vt:lpstr>Processing Plant — Margin Expansion Engine</vt:lpstr>
      <vt:lpstr>VALUE TRANSFORMATION From Volume to Value</vt:lpstr>
      <vt:lpstr>PRODUCTION EXPANSION</vt:lpstr>
      <vt:lpstr>CAPITAL DEPLOYMENT Expansion Capital — US$12 Million</vt:lpstr>
      <vt:lpstr>FINANCIAL GROWTH PROFILE</vt:lpstr>
      <vt:lpstr>RISK MITIGATION</vt:lpstr>
      <vt:lpstr>STRATEGIC POSITIONING</vt:lpstr>
      <vt:lpstr>DEVELOPMENT TIMELINE</vt:lpstr>
      <vt:lpstr>MANAGEMENT &amp; ADVISORS Demonstrated Leadership and Advisory Team</vt:lpstr>
      <vt:lpstr>INVESTMENT SUMMARY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Turkington</dc:creator>
  <cp:lastModifiedBy>Robert Turkington</cp:lastModifiedBy>
  <cp:revision>22</cp:revision>
  <dcterms:created xsi:type="dcterms:W3CDTF">2026-02-22T02:24:25Z</dcterms:created>
  <dcterms:modified xsi:type="dcterms:W3CDTF">2026-04-12T07:33:36Z</dcterms:modified>
</cp:coreProperties>
</file>